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10"/>
  </p:notesMasterIdLst>
  <p:handoutMasterIdLst>
    <p:handoutMasterId r:id="rId11"/>
  </p:handoutMasterIdLst>
  <p:sldIdLst>
    <p:sldId id="306" r:id="rId2"/>
    <p:sldId id="309" r:id="rId3"/>
    <p:sldId id="315" r:id="rId4"/>
    <p:sldId id="303" r:id="rId5"/>
    <p:sldId id="314" r:id="rId6"/>
    <p:sldId id="290" r:id="rId7"/>
    <p:sldId id="307" r:id="rId8"/>
    <p:sldId id="313" r:id="rId9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CCFF"/>
    <a:srgbClr val="E7EAF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22370" autoAdjust="0"/>
    <p:restoredTop sz="94600" autoAdjust="0"/>
  </p:normalViewPr>
  <p:slideViewPr>
    <p:cSldViewPr snapToGrid="0">
      <p:cViewPr>
        <p:scale>
          <a:sx n="75" d="100"/>
          <a:sy n="75" d="100"/>
        </p:scale>
        <p:origin x="-1392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83"/>
    </p:cViewPr>
  </p:sorterViewPr>
  <p:notesViewPr>
    <p:cSldViewPr snapToGrid="0">
      <p:cViewPr varScale="1">
        <p:scale>
          <a:sx n="83" d="100"/>
          <a:sy n="83" d="100"/>
        </p:scale>
        <p:origin x="-1992" y="-84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fr-FR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endParaRPr lang="fr-FR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fr-FR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7F47700B-A5BB-45BF-B1F1-D83C759773B0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D2B81D0C-4311-44F9-981E-4705ED5D1275}" type="slidenum">
              <a:rPr lang="de-DE"/>
              <a:pPr/>
              <a:t>‹N°›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68" tIns="47384" rIns="94768" bIns="47384" anchor="b"/>
          <a:lstStyle/>
          <a:p>
            <a:pPr algn="r" defTabSz="947738" eaLnBrk="0" hangingPunct="0">
              <a:buSzPct val="100000"/>
            </a:pPr>
            <a:fld id="{1CCD097E-99CA-4453-80E5-FD12B233FE73}" type="slidenum">
              <a:rPr lang="en-US" sz="1200">
                <a:solidFill>
                  <a:srgbClr val="000000"/>
                </a:solidFill>
                <a:sym typeface="Arial" charset="0"/>
              </a:rPr>
              <a:pPr algn="r" defTabSz="947738" eaLnBrk="0" hangingPunct="0">
                <a:buSzPct val="100000"/>
              </a:pPr>
              <a:t>1</a:t>
            </a:fld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87FF1C92-CD53-4F15-B886-931F66CA2813}" type="slidenum">
              <a:rPr lang="en-US">
                <a:solidFill>
                  <a:srgbClr val="000000"/>
                </a:solidFill>
                <a:sym typeface="Arial" charset="0"/>
              </a:rPr>
              <a:pPr eaLnBrk="0" hangingPunct="0">
                <a:buSzPct val="100000"/>
              </a:pPr>
              <a:t>3</a:t>
            </a:fld>
            <a:endParaRPr lang="en-US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A96AC0AB-DFDA-40C5-A5B1-FA5116843D29}" type="slidenum">
              <a:rPr lang="en-US">
                <a:solidFill>
                  <a:srgbClr val="000000"/>
                </a:solidFill>
                <a:sym typeface="Arial" charset="0"/>
              </a:rPr>
              <a:pPr eaLnBrk="0" hangingPunct="0">
                <a:buSzPct val="100000"/>
              </a:pPr>
              <a:t>6</a:t>
            </a:fld>
            <a:endParaRPr lang="en-US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68" tIns="47384" rIns="94768" bIns="47384" anchor="b"/>
          <a:lstStyle/>
          <a:p>
            <a:pPr algn="r" defTabSz="947738" eaLnBrk="0" hangingPunct="0">
              <a:buSzPct val="100000"/>
            </a:pPr>
            <a:fld id="{938C85A8-D9D4-4492-A520-51BF0A6C3216}" type="slidenum">
              <a:rPr lang="en-US" sz="1200">
                <a:solidFill>
                  <a:srgbClr val="000000"/>
                </a:solidFill>
                <a:sym typeface="Arial" charset="0"/>
              </a:rPr>
              <a:pPr algn="r" defTabSz="947738" eaLnBrk="0" hangingPunct="0">
                <a:buSzPct val="100000"/>
              </a:pPr>
              <a:t>8</a:t>
            </a:fld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Gardner Denver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28613"/>
            <a:ext cx="202565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5" descr="CompAir_SM_whit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9825" y="236538"/>
            <a:ext cx="14255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6" descr="Bottarini_white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05713" y="758825"/>
            <a:ext cx="1192212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3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63600" y="4271963"/>
            <a:ext cx="7485063" cy="1081087"/>
          </a:xfrm>
        </p:spPr>
        <p:txBody>
          <a:bodyPr anchor="b"/>
          <a:lstStyle>
            <a:lvl1pPr>
              <a:lnSpc>
                <a:spcPct val="11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1632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863600" y="5284788"/>
            <a:ext cx="7510463" cy="800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52413"/>
            <a:ext cx="2057400" cy="5873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2413"/>
            <a:ext cx="6019800" cy="58737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1652588" y="252413"/>
            <a:ext cx="68389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pic>
        <p:nvPicPr>
          <p:cNvPr id="1028" name="Picture 76" descr="GD_grey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16038" y="6419850"/>
            <a:ext cx="3698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77" descr="CompAir_grey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4163" y="6397625"/>
            <a:ext cx="8667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78" descr="Bottarini_grey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920875" y="6413500"/>
            <a:ext cx="117316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80" descr="Gardner Denver_white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0825" y="306388"/>
            <a:ext cx="11001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93"/>
          <p:cNvSpPr txBox="1">
            <a:spLocks noChangeArrowheads="1"/>
          </p:cNvSpPr>
          <p:nvPr/>
        </p:nvSpPr>
        <p:spPr bwMode="gray">
          <a:xfrm>
            <a:off x="2235200" y="209550"/>
            <a:ext cx="6583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r" eaLnBrk="0" hangingPunct="0">
              <a:lnSpc>
                <a:spcPct val="90000"/>
              </a:lnSpc>
              <a:buSzPct val="100000"/>
            </a:pPr>
            <a:r>
              <a:rPr lang="en-US" sz="2400" b="1" dirty="0" smtClean="0">
                <a:solidFill>
                  <a:srgbClr val="FFFFFF"/>
                </a:solidFill>
                <a:sym typeface="Arial" charset="0"/>
              </a:rPr>
              <a:t>Programme d’extension de Garantie </a:t>
            </a:r>
            <a:r>
              <a:rPr lang="en-US" sz="2400" b="1" dirty="0">
                <a:solidFill>
                  <a:srgbClr val="FFFFFF"/>
                </a:solidFill>
                <a:sym typeface="Arial" charset="0"/>
              </a:rPr>
              <a:t>Assure </a:t>
            </a:r>
          </a:p>
        </p:txBody>
      </p:sp>
      <p:pic>
        <p:nvPicPr>
          <p:cNvPr id="49158" name="Picture 5" descr="assur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100" y="3006725"/>
            <a:ext cx="2659063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7" descr="Image Assur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592" t="3581" r="12875" b="3581"/>
          <a:stretch>
            <a:fillRect/>
          </a:stretch>
        </p:blipFill>
        <p:spPr bwMode="auto">
          <a:xfrm>
            <a:off x="5067300" y="2095500"/>
            <a:ext cx="3228975" cy="41275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958652" y="1505868"/>
            <a:ext cx="7128792" cy="52322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C00000"/>
                </a:solidFill>
              </a:rPr>
              <a:t>Un argument de vente incomparable </a:t>
            </a:r>
            <a:endParaRPr lang="fr-FR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93"/>
          <p:cNvSpPr txBox="1">
            <a:spLocks noChangeArrowheads="1"/>
          </p:cNvSpPr>
          <p:nvPr/>
        </p:nvSpPr>
        <p:spPr bwMode="gray">
          <a:xfrm>
            <a:off x="3041650" y="187325"/>
            <a:ext cx="58467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r" eaLnBrk="0" hangingPunct="0">
              <a:lnSpc>
                <a:spcPct val="90000"/>
              </a:lnSpc>
              <a:buSzPct val="100000"/>
            </a:pPr>
            <a:r>
              <a:rPr lang="fr-FR" sz="2400" b="1">
                <a:solidFill>
                  <a:srgbClr val="FFFFFF"/>
                </a:solidFill>
                <a:sym typeface="Arial" charset="0"/>
              </a:rPr>
              <a:t> Garantie Standard Usine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762000" y="1747838"/>
            <a:ext cx="7559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pic>
        <p:nvPicPr>
          <p:cNvPr id="64516" name="Picture 4" descr="Image Assu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592" t="3581" r="12875" b="3581"/>
          <a:stretch>
            <a:fillRect/>
          </a:stretch>
        </p:blipFill>
        <p:spPr bwMode="auto">
          <a:xfrm>
            <a:off x="8175625" y="5605463"/>
            <a:ext cx="804863" cy="1028700"/>
          </a:xfrm>
          <a:prstGeom prst="rect">
            <a:avLst/>
          </a:prstGeom>
          <a:noFill/>
        </p:spPr>
      </p:pic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671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0" y="3551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66731" name="Picture 11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1488" y="1349374"/>
            <a:ext cx="5655919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Image Assu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592" t="3581" r="12875" b="3581"/>
          <a:stretch>
            <a:fillRect/>
          </a:stretch>
        </p:blipFill>
        <p:spPr bwMode="auto">
          <a:xfrm>
            <a:off x="8053388" y="5573713"/>
            <a:ext cx="804862" cy="1028700"/>
          </a:xfrm>
          <a:prstGeom prst="rect">
            <a:avLst/>
          </a:prstGeom>
          <a:noFill/>
        </p:spPr>
      </p:pic>
      <p:sp>
        <p:nvSpPr>
          <p:cNvPr id="5" name="Rectangle 93"/>
          <p:cNvSpPr txBox="1">
            <a:spLocks noChangeArrowheads="1"/>
          </p:cNvSpPr>
          <p:nvPr/>
        </p:nvSpPr>
        <p:spPr bwMode="gray">
          <a:xfrm>
            <a:off x="2235200" y="209550"/>
            <a:ext cx="6583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r" eaLnBrk="0" hangingPunct="0">
              <a:lnSpc>
                <a:spcPct val="90000"/>
              </a:lnSpc>
              <a:buSzPct val="100000"/>
            </a:pPr>
            <a:r>
              <a:rPr lang="en-US" sz="2400" b="1" dirty="0" smtClean="0">
                <a:solidFill>
                  <a:srgbClr val="FFFFFF"/>
                </a:solidFill>
                <a:sym typeface="Arial" charset="0"/>
              </a:rPr>
              <a:t>Programme d’extension de Garantie </a:t>
            </a:r>
            <a:r>
              <a:rPr lang="en-US" sz="2400" b="1" dirty="0">
                <a:solidFill>
                  <a:srgbClr val="FFFFFF"/>
                </a:solidFill>
                <a:sym typeface="Arial" charset="0"/>
              </a:rPr>
              <a:t>Assure 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7100" y="1736724"/>
            <a:ext cx="7604686" cy="385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18049" y="1196945"/>
            <a:ext cx="2818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La gamme couverte : </a:t>
            </a:r>
            <a:endParaRPr lang="en-GB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762000" y="1747838"/>
            <a:ext cx="7559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pic>
        <p:nvPicPr>
          <p:cNvPr id="43033" name="Picture 25" descr="Image Assu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592" t="3581" r="12875" b="3581"/>
          <a:stretch>
            <a:fillRect/>
          </a:stretch>
        </p:blipFill>
        <p:spPr bwMode="auto">
          <a:xfrm>
            <a:off x="8339138" y="5868988"/>
            <a:ext cx="663575" cy="847725"/>
          </a:xfrm>
          <a:prstGeom prst="rect">
            <a:avLst/>
          </a:prstGeom>
          <a:noFill/>
        </p:spPr>
      </p:pic>
      <p:sp>
        <p:nvSpPr>
          <p:cNvPr id="6" name="Rectangle 93"/>
          <p:cNvSpPr txBox="1">
            <a:spLocks noChangeArrowheads="1"/>
          </p:cNvSpPr>
          <p:nvPr/>
        </p:nvSpPr>
        <p:spPr bwMode="gray">
          <a:xfrm>
            <a:off x="2235200" y="209550"/>
            <a:ext cx="6583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r" eaLnBrk="0" hangingPunct="0">
              <a:lnSpc>
                <a:spcPct val="90000"/>
              </a:lnSpc>
              <a:buSzPct val="100000"/>
            </a:pPr>
            <a:r>
              <a:rPr lang="en-US" sz="2400" b="1" dirty="0" smtClean="0">
                <a:solidFill>
                  <a:srgbClr val="FFFFFF"/>
                </a:solidFill>
                <a:sym typeface="Arial" charset="0"/>
              </a:rPr>
              <a:t>Programme d’extension de Garantie </a:t>
            </a:r>
            <a:r>
              <a:rPr lang="en-US" sz="2400" b="1" dirty="0">
                <a:solidFill>
                  <a:srgbClr val="FFFFFF"/>
                </a:solidFill>
                <a:sym typeface="Arial" charset="0"/>
              </a:rPr>
              <a:t>Assure 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0" y="1772816"/>
            <a:ext cx="9144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rgbClr val="C00000"/>
                </a:solidFill>
              </a:rPr>
              <a:t>Extension de Garantie </a:t>
            </a:r>
            <a:r>
              <a:rPr lang="fr-FR" sz="3200" b="1" u="sng" smtClean="0">
                <a:solidFill>
                  <a:srgbClr val="C00000"/>
                </a:solidFill>
              </a:rPr>
              <a:t>Gratuite</a:t>
            </a:r>
            <a:r>
              <a:rPr lang="fr-FR" sz="3200" smtClean="0">
                <a:solidFill>
                  <a:srgbClr val="C00000"/>
                </a:solidFill>
              </a:rPr>
              <a:t> </a:t>
            </a:r>
          </a:p>
          <a:p>
            <a:r>
              <a:rPr lang="fr-FR" sz="3200" smtClean="0">
                <a:solidFill>
                  <a:srgbClr val="C00000"/>
                </a:solidFill>
              </a:rPr>
              <a:t>			de </a:t>
            </a:r>
            <a:r>
              <a:rPr lang="fr-FR" sz="3200" b="1" smtClean="0">
                <a:solidFill>
                  <a:srgbClr val="C00000"/>
                </a:solidFill>
              </a:rPr>
              <a:t>6 ans </a:t>
            </a:r>
            <a:r>
              <a:rPr lang="fr-FR" sz="3200" smtClean="0">
                <a:solidFill>
                  <a:srgbClr val="C00000"/>
                </a:solidFill>
              </a:rPr>
              <a:t>ou 44 000 heures*</a:t>
            </a:r>
          </a:p>
          <a:p>
            <a:endParaRPr lang="fr-FR" sz="3200" b="1" u="sng" smtClean="0">
              <a:solidFill>
                <a:srgbClr val="C00000"/>
              </a:solidFill>
            </a:endParaRPr>
          </a:p>
          <a:p>
            <a:pPr algn="ctr"/>
            <a:r>
              <a:rPr lang="fr-FR" sz="3200" b="1" smtClean="0">
                <a:solidFill>
                  <a:schemeClr val="accent1">
                    <a:lumMod val="50000"/>
                  </a:schemeClr>
                </a:solidFill>
              </a:rPr>
              <a:t>Prise en charge par CompAir des pièces principales du compresseur</a:t>
            </a:r>
          </a:p>
          <a:p>
            <a:pPr algn="ctr"/>
            <a:endParaRPr lang="fr-FR" sz="32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fr-FR" sz="1000" b="1" u="sng" smtClean="0">
                <a:solidFill>
                  <a:srgbClr val="C00000"/>
                </a:solidFill>
              </a:rPr>
              <a:t>* Au premier terme atteint</a:t>
            </a:r>
          </a:p>
          <a:p>
            <a:endParaRPr lang="fr-FR" sz="1000" b="1" u="sng" smtClean="0">
              <a:solidFill>
                <a:schemeClr val="tx2"/>
              </a:solidFill>
            </a:endParaRPr>
          </a:p>
          <a:p>
            <a:endParaRPr lang="fr-FR" sz="1000" b="1" u="sng" smtClean="0">
              <a:solidFill>
                <a:schemeClr val="tx2"/>
              </a:solidFill>
            </a:endParaRPr>
          </a:p>
          <a:p>
            <a:endParaRPr lang="fr-FR" sz="1000" b="1" u="sng" smtClean="0">
              <a:solidFill>
                <a:schemeClr val="tx2"/>
              </a:solidFill>
            </a:endParaRPr>
          </a:p>
          <a:p>
            <a:endParaRPr lang="fr-FR" sz="1000" b="1" u="sng" smtClean="0">
              <a:solidFill>
                <a:schemeClr val="tx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6059388"/>
            <a:ext cx="83165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Rappel : La main d’œuvre et les déplacements seront pris en charge uniquement pendant la période de garantie standard usine</a:t>
            </a:r>
            <a:endParaRPr lang="fr-FR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762000" y="1747838"/>
            <a:ext cx="7559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pic>
        <p:nvPicPr>
          <p:cNvPr id="43033" name="Picture 25" descr="Image Assu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592" t="3581" r="12875" b="3581"/>
          <a:stretch>
            <a:fillRect/>
          </a:stretch>
        </p:blipFill>
        <p:spPr bwMode="auto">
          <a:xfrm>
            <a:off x="8339138" y="5868988"/>
            <a:ext cx="663575" cy="847725"/>
          </a:xfrm>
          <a:prstGeom prst="rect">
            <a:avLst/>
          </a:prstGeom>
          <a:noFill/>
        </p:spPr>
      </p:pic>
      <p:sp>
        <p:nvSpPr>
          <p:cNvPr id="6" name="Rectangle 93"/>
          <p:cNvSpPr txBox="1">
            <a:spLocks noChangeArrowheads="1"/>
          </p:cNvSpPr>
          <p:nvPr/>
        </p:nvSpPr>
        <p:spPr bwMode="gray">
          <a:xfrm>
            <a:off x="2235200" y="209550"/>
            <a:ext cx="6583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r" eaLnBrk="0" hangingPunct="0">
              <a:lnSpc>
                <a:spcPct val="90000"/>
              </a:lnSpc>
              <a:buSzPct val="100000"/>
            </a:pPr>
            <a:r>
              <a:rPr lang="en-US" sz="2400" b="1" dirty="0" smtClean="0">
                <a:solidFill>
                  <a:srgbClr val="FFFFFF"/>
                </a:solidFill>
                <a:sym typeface="Arial" charset="0"/>
              </a:rPr>
              <a:t>Programme d’extension de Garantie </a:t>
            </a:r>
            <a:r>
              <a:rPr lang="en-US" sz="2400" b="1" dirty="0">
                <a:solidFill>
                  <a:srgbClr val="FFFFFF"/>
                </a:solidFill>
                <a:sym typeface="Arial" charset="0"/>
              </a:rPr>
              <a:t>Assure 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51520" y="1628800"/>
            <a:ext cx="816515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tx1">
                  <a:lumMod val="90000"/>
                  <a:lumOff val="10000"/>
                </a:schemeClr>
              </a:buClr>
              <a:buSzPct val="100000"/>
            </a:pPr>
            <a:r>
              <a:rPr lang="fr-FR" sz="2000" b="1" dirty="0">
                <a:solidFill>
                  <a:srgbClr val="C00000"/>
                </a:solidFill>
                <a:sym typeface="Arial" charset="0"/>
              </a:rPr>
              <a:t>Pièces comprises sous </a:t>
            </a:r>
            <a:r>
              <a:rPr lang="fr-FR" sz="2000" b="1" dirty="0" smtClean="0">
                <a:solidFill>
                  <a:srgbClr val="C00000"/>
                </a:solidFill>
                <a:sym typeface="Arial" charset="0"/>
              </a:rPr>
              <a:t>Assure</a:t>
            </a:r>
            <a:r>
              <a:rPr lang="fr-FR" sz="2000" b="1" dirty="0">
                <a:solidFill>
                  <a:srgbClr val="C00000"/>
                </a:solidFill>
                <a:sym typeface="Arial" charset="0"/>
              </a:rPr>
              <a:t> :</a:t>
            </a:r>
          </a:p>
          <a:p>
            <a:pPr eaLnBrk="0" hangingPunct="0">
              <a:buClr>
                <a:schemeClr val="tx1">
                  <a:lumMod val="90000"/>
                  <a:lumOff val="10000"/>
                </a:schemeClr>
              </a:buClr>
              <a:buSzPct val="100000"/>
            </a:pPr>
            <a:r>
              <a:rPr lang="fr-FR" sz="2000" b="1" dirty="0">
                <a:solidFill>
                  <a:srgbClr val="000000"/>
                </a:solidFill>
                <a:sym typeface="Arial" charset="0"/>
              </a:rPr>
              <a:t> </a:t>
            </a:r>
          </a:p>
          <a:p>
            <a:pPr eaLnBrk="0" hangingPunct="0"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</a:pPr>
            <a:r>
              <a:rPr lang="fr-FR" sz="2000" dirty="0">
                <a:solidFill>
                  <a:srgbClr val="000000"/>
                </a:solidFill>
                <a:sym typeface="Arial" charset="0"/>
              </a:rPr>
              <a:t> </a:t>
            </a: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Élément de </a:t>
            </a:r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compression </a:t>
            </a:r>
            <a:r>
              <a:rPr lang="fr-FR" sz="1100" dirty="0" smtClean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(toutes </a:t>
            </a:r>
            <a:r>
              <a:rPr lang="fr-FR" sz="1100" dirty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les pièces contenues dans l'unité</a:t>
            </a:r>
            <a:r>
              <a:rPr lang="fr-FR" sz="1100" dirty="0" smtClean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) sauf joint d’arbre.</a:t>
            </a:r>
            <a:endParaRPr lang="fr-FR" sz="1100" i="1" dirty="0">
              <a:solidFill>
                <a:schemeClr val="accent1">
                  <a:lumMod val="50000"/>
                </a:schemeClr>
              </a:solidFill>
              <a:sym typeface="Arial" charset="0"/>
            </a:endParaRPr>
          </a:p>
          <a:p>
            <a:pPr eaLnBrk="0" hangingPunct="0"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 </a:t>
            </a: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Multiplicateurs</a:t>
            </a:r>
            <a:r>
              <a:rPr lang="fr-FR" sz="1600" i="1" dirty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 </a:t>
            </a:r>
            <a:r>
              <a:rPr lang="fr-FR" sz="1100" i="1" dirty="0" smtClean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(le cas échéant).</a:t>
            </a:r>
            <a:endParaRPr lang="fr-FR" sz="1100" i="1" dirty="0">
              <a:solidFill>
                <a:schemeClr val="accent1">
                  <a:lumMod val="50000"/>
                </a:schemeClr>
              </a:solidFill>
              <a:sym typeface="Arial" charset="0"/>
            </a:endParaRPr>
          </a:p>
          <a:p>
            <a:pPr eaLnBrk="0" hangingPunct="0"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 </a:t>
            </a:r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Moteurs</a:t>
            </a:r>
            <a:endParaRPr lang="fr-FR" sz="2000" i="1" dirty="0" smtClean="0">
              <a:solidFill>
                <a:schemeClr val="accent1">
                  <a:lumMod val="50000"/>
                </a:schemeClr>
              </a:solidFill>
              <a:sym typeface="Arial" charset="0"/>
            </a:endParaRPr>
          </a:p>
          <a:p>
            <a:pPr eaLnBrk="0" hangingPunct="0"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</a:pP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 </a:t>
            </a:r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Réservoirs de séparateur</a:t>
            </a:r>
            <a:r>
              <a:rPr lang="fr-FR" sz="2000" i="1" dirty="0" smtClean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 </a:t>
            </a:r>
          </a:p>
          <a:p>
            <a:pPr eaLnBrk="0" hangingPunct="0"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</a:pP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 </a:t>
            </a: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Refroidisseurs d'air et d'huile</a:t>
            </a:r>
            <a:r>
              <a:rPr lang="fr-FR" sz="2000" i="1" dirty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 </a:t>
            </a:r>
          </a:p>
          <a:p>
            <a:pPr eaLnBrk="0" hangingPunct="0"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 </a:t>
            </a: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Démarreur étoile / triangle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 </a:t>
            </a:r>
            <a:r>
              <a:rPr lang="fr-FR" sz="1100" dirty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(unités à vitesse fixe</a:t>
            </a:r>
            <a:r>
              <a:rPr lang="fr-FR" sz="1100" dirty="0" smtClean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).</a:t>
            </a:r>
            <a:endParaRPr lang="fr-FR" sz="1100" dirty="0">
              <a:solidFill>
                <a:schemeClr val="accent1">
                  <a:lumMod val="50000"/>
                </a:schemeClr>
              </a:solidFill>
              <a:sym typeface="Arial" charset="0"/>
            </a:endParaRPr>
          </a:p>
          <a:p>
            <a:pPr eaLnBrk="0" hangingPunct="0"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 </a:t>
            </a: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Régulateurs de vitesse complets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 </a:t>
            </a:r>
            <a:r>
              <a:rPr lang="fr-FR" sz="1100" dirty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(unités </a:t>
            </a:r>
            <a:r>
              <a:rPr lang="fr-FR" sz="1100" dirty="0" smtClean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RS).</a:t>
            </a:r>
            <a:endParaRPr lang="fr-FR" sz="1100" dirty="0">
              <a:solidFill>
                <a:schemeClr val="accent1">
                  <a:lumMod val="50000"/>
                </a:schemeClr>
              </a:solidFill>
              <a:sym typeface="Arial" charset="0"/>
            </a:endParaRPr>
          </a:p>
          <a:p>
            <a:pPr eaLnBrk="0" hangingPunct="0"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 </a:t>
            </a: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Ventilateur</a:t>
            </a:r>
          </a:p>
          <a:p>
            <a:pPr eaLnBrk="0" hangingPunct="0"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 </a:t>
            </a: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Contrôleurs </a:t>
            </a:r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Delcos</a:t>
            </a:r>
            <a:endParaRPr lang="fr-FR" sz="2000" i="1" dirty="0" smtClean="0">
              <a:solidFill>
                <a:schemeClr val="accent1">
                  <a:lumMod val="50000"/>
                </a:schemeClr>
              </a:solidFill>
              <a:sym typeface="Arial" charset="0"/>
            </a:endParaRPr>
          </a:p>
          <a:p>
            <a:pPr eaLnBrk="0" hangingPunct="0"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</a:pPr>
            <a:endParaRPr lang="fr-FR" sz="1400" i="1" dirty="0">
              <a:solidFill>
                <a:srgbClr val="0070C0"/>
              </a:solidFill>
              <a:sym typeface="Arial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6059388"/>
            <a:ext cx="83165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Rappel : La main d’œuvre et les déplacements seront pris en charge uniquement pendant la période de garantie standard usine</a:t>
            </a:r>
            <a:endParaRPr lang="fr-FR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 bwMode="auto">
          <a:xfrm>
            <a:off x="5040313" y="4484688"/>
            <a:ext cx="233362" cy="125412"/>
          </a:xfrm>
          <a:prstGeom prst="rightArrow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GB"/>
          </a:p>
        </p:txBody>
      </p:sp>
      <p:pic>
        <p:nvPicPr>
          <p:cNvPr id="26633" name="Picture 9" descr="Image Assu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592" t="3581" r="12875" b="3581"/>
          <a:stretch>
            <a:fillRect/>
          </a:stretch>
        </p:blipFill>
        <p:spPr bwMode="auto">
          <a:xfrm>
            <a:off x="8142288" y="5573713"/>
            <a:ext cx="804862" cy="1028700"/>
          </a:xfrm>
          <a:prstGeom prst="rect">
            <a:avLst/>
          </a:prstGeom>
          <a:noFill/>
        </p:spPr>
      </p:pic>
      <p:sp>
        <p:nvSpPr>
          <p:cNvPr id="9" name="Rectangle 93"/>
          <p:cNvSpPr txBox="1">
            <a:spLocks noGrp="1" noChangeArrowheads="1"/>
          </p:cNvSpPr>
          <p:nvPr>
            <p:ph type="title"/>
          </p:nvPr>
        </p:nvSpPr>
        <p:spPr bwMode="gray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r" eaLnBrk="0" hangingPunct="0">
              <a:lnSpc>
                <a:spcPct val="90000"/>
              </a:lnSpc>
              <a:buSzPct val="100000"/>
            </a:pPr>
            <a:r>
              <a:rPr lang="en-US" sz="2400" b="1" dirty="0" smtClean="0">
                <a:solidFill>
                  <a:srgbClr val="FFFFFF"/>
                </a:solidFill>
                <a:sym typeface="Arial" charset="0"/>
              </a:rPr>
              <a:t>Programme d’extension de Garantie </a:t>
            </a:r>
            <a:r>
              <a:rPr lang="en-US" sz="2400" b="1" dirty="0">
                <a:solidFill>
                  <a:srgbClr val="FFFFFF"/>
                </a:solidFill>
                <a:sym typeface="Arial" charset="0"/>
              </a:rPr>
              <a:t>Assure 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07504" y="1916832"/>
            <a:ext cx="820891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SzPct val="100000"/>
            </a:pP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Les pièces </a:t>
            </a:r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exclues d’Assure</a:t>
            </a: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 :</a:t>
            </a:r>
          </a:p>
          <a:p>
            <a:pPr eaLnBrk="0" hangingPunct="0">
              <a:buSzPct val="100000"/>
            </a:pPr>
            <a:endParaRPr lang="fr-FR" sz="2000" b="1" dirty="0">
              <a:solidFill>
                <a:schemeClr val="bg1">
                  <a:lumMod val="50000"/>
                </a:schemeClr>
              </a:solidFill>
              <a:sym typeface="Arial" charset="0"/>
            </a:endParaRPr>
          </a:p>
          <a:p>
            <a:pPr algn="just" eaLnBrk="0" hangingPunct="0">
              <a:buSzPct val="100000"/>
            </a:pPr>
            <a:r>
              <a:rPr lang="fr-FR" sz="2000" i="1" dirty="0" smtClean="0">
                <a:solidFill>
                  <a:schemeClr val="bg1">
                    <a:lumMod val="65000"/>
                  </a:schemeClr>
                </a:solidFill>
                <a:sym typeface="Arial" charset="0"/>
              </a:rPr>
              <a:t>Vanne </a:t>
            </a:r>
            <a:r>
              <a:rPr lang="fr-FR" sz="2000" i="1" dirty="0">
                <a:solidFill>
                  <a:schemeClr val="bg1">
                    <a:lumMod val="65000"/>
                  </a:schemeClr>
                </a:solidFill>
                <a:sym typeface="Arial" charset="0"/>
              </a:rPr>
              <a:t>thermostatique d'huile</a:t>
            </a:r>
            <a:r>
              <a:rPr lang="fr-FR" sz="2000" i="1" dirty="0" smtClean="0">
                <a:solidFill>
                  <a:schemeClr val="bg1">
                    <a:lumMod val="65000"/>
                  </a:schemeClr>
                </a:solidFill>
                <a:sym typeface="Arial" charset="0"/>
              </a:rPr>
              <a:t>, joint d’arbre, filtre à air, filtres </a:t>
            </a:r>
            <a:r>
              <a:rPr lang="fr-FR" sz="2000" i="1" dirty="0">
                <a:solidFill>
                  <a:schemeClr val="bg1">
                    <a:lumMod val="65000"/>
                  </a:schemeClr>
                </a:solidFill>
                <a:sym typeface="Arial" charset="0"/>
              </a:rPr>
              <a:t>à huile à visser</a:t>
            </a:r>
            <a:r>
              <a:rPr lang="fr-FR" sz="2000" i="1" dirty="0" smtClean="0">
                <a:solidFill>
                  <a:schemeClr val="bg1">
                    <a:lumMod val="65000"/>
                  </a:schemeClr>
                </a:solidFill>
                <a:sym typeface="Arial" charset="0"/>
              </a:rPr>
              <a:t>, huile, </a:t>
            </a:r>
            <a:r>
              <a:rPr lang="fr-FR" sz="2000" i="1" dirty="0">
                <a:solidFill>
                  <a:schemeClr val="bg1">
                    <a:lumMod val="65000"/>
                  </a:schemeClr>
                </a:solidFill>
                <a:sym typeface="Arial" charset="0"/>
              </a:rPr>
              <a:t>filtres séparateur d’huile, courroies d'entraînement, poulies, système de graissage automatique, accouplements et caoutchoucs associés, tuyaux et accouplements Victaulic </a:t>
            </a:r>
            <a:r>
              <a:rPr lang="fr-FR" sz="2000" i="1" dirty="0" smtClean="0">
                <a:solidFill>
                  <a:schemeClr val="bg1">
                    <a:lumMod val="65000"/>
                  </a:schemeClr>
                </a:solidFill>
                <a:sym typeface="Arial" charset="0"/>
              </a:rPr>
              <a:t> et </a:t>
            </a:r>
            <a:r>
              <a:rPr lang="fr-FR" sz="2000" i="1" dirty="0">
                <a:solidFill>
                  <a:schemeClr val="bg1">
                    <a:lumMod val="65000"/>
                  </a:schemeClr>
                </a:solidFill>
                <a:sym typeface="Arial" charset="0"/>
              </a:rPr>
              <a:t>Flexmaster associés, capteurs de pression et de température, </a:t>
            </a:r>
            <a:r>
              <a:rPr lang="fr-FR" sz="2000" i="1" dirty="0" smtClean="0">
                <a:solidFill>
                  <a:schemeClr val="bg1">
                    <a:lumMod val="65000"/>
                  </a:schemeClr>
                </a:solidFill>
                <a:sym typeface="Arial" charset="0"/>
              </a:rPr>
              <a:t>contacteurs, électrovannes</a:t>
            </a:r>
            <a:r>
              <a:rPr lang="fr-FR" sz="2000" i="1" dirty="0">
                <a:solidFill>
                  <a:schemeClr val="bg1">
                    <a:lumMod val="65000"/>
                  </a:schemeClr>
                </a:solidFill>
                <a:sym typeface="Arial" charset="0"/>
              </a:rPr>
              <a:t>, vannes d'aspiration</a:t>
            </a:r>
            <a:r>
              <a:rPr lang="fr-FR" sz="2000" i="1" dirty="0" smtClean="0">
                <a:solidFill>
                  <a:schemeClr val="bg1">
                    <a:lumMod val="65000"/>
                  </a:schemeClr>
                </a:solidFill>
                <a:sym typeface="Arial" charset="0"/>
              </a:rPr>
              <a:t>,, </a:t>
            </a:r>
            <a:r>
              <a:rPr lang="fr-FR" sz="2000" i="1" dirty="0" smtClean="0">
                <a:solidFill>
                  <a:schemeClr val="bg1">
                    <a:lumMod val="65000"/>
                  </a:schemeClr>
                </a:solidFill>
                <a:sym typeface="Arial" charset="0"/>
              </a:rPr>
              <a:t>contacteurs des électrovannes, élément de filtration de l’eau (compresseurs 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sym typeface="Arial" charset="0"/>
              </a:rPr>
              <a:t>DH</a:t>
            </a:r>
            <a:r>
              <a:rPr lang="fr-FR" i="1" dirty="0" smtClean="0">
                <a:solidFill>
                  <a:schemeClr val="bg1">
                    <a:lumMod val="65000"/>
                  </a:schemeClr>
                </a:solidFill>
                <a:sym typeface="Arial" charset="0"/>
              </a:rPr>
              <a:t>), vannes </a:t>
            </a:r>
            <a:r>
              <a:rPr lang="fr-FR" i="1" dirty="0" smtClean="0">
                <a:solidFill>
                  <a:schemeClr val="bg1">
                    <a:lumMod val="65000"/>
                  </a:schemeClr>
                </a:solidFill>
                <a:sym typeface="Arial" charset="0"/>
              </a:rPr>
              <a:t>de pression </a:t>
            </a:r>
            <a:r>
              <a:rPr lang="fr-FR" i="1" dirty="0" smtClean="0">
                <a:solidFill>
                  <a:schemeClr val="bg1">
                    <a:lumMod val="65000"/>
                  </a:schemeClr>
                </a:solidFill>
                <a:sym typeface="Arial" charset="0"/>
              </a:rPr>
              <a:t>minimum, </a:t>
            </a:r>
            <a:r>
              <a:rPr lang="fr-FR" sz="2000" i="1" dirty="0" smtClean="0">
                <a:solidFill>
                  <a:schemeClr val="bg1">
                    <a:lumMod val="65000"/>
                  </a:schemeClr>
                </a:solidFill>
                <a:sym typeface="Arial" charset="0"/>
              </a:rPr>
              <a:t>membrane </a:t>
            </a:r>
            <a:r>
              <a:rPr lang="fr-FR" sz="2000" i="1" dirty="0" smtClean="0">
                <a:solidFill>
                  <a:schemeClr val="bg1">
                    <a:lumMod val="65000"/>
                  </a:schemeClr>
                </a:solidFill>
                <a:sym typeface="Arial" charset="0"/>
              </a:rPr>
              <a:t>de piston d’équilibrage (compresseurs </a:t>
            </a:r>
            <a:r>
              <a:rPr lang="fr-FR" sz="2000" dirty="0" err="1" smtClean="0">
                <a:solidFill>
                  <a:schemeClr val="bg1">
                    <a:lumMod val="65000"/>
                  </a:schemeClr>
                </a:solidFill>
                <a:sym typeface="Arial" charset="0"/>
              </a:rPr>
              <a:t>Dryclon</a:t>
            </a:r>
            <a:r>
              <a:rPr lang="fr-FR" sz="2000" i="1" dirty="0" smtClean="0">
                <a:solidFill>
                  <a:schemeClr val="bg1">
                    <a:lumMod val="65000"/>
                  </a:schemeClr>
                </a:solidFill>
                <a:sym typeface="Arial" charset="0"/>
              </a:rPr>
              <a:t>).</a:t>
            </a:r>
          </a:p>
          <a:p>
            <a:pPr eaLnBrk="0" hangingPunct="0">
              <a:buSzPct val="100000"/>
            </a:pPr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sym typeface="Arial" charset="0"/>
              </a:rPr>
              <a:t>.</a:t>
            </a:r>
            <a:endParaRPr lang="fr-FR" sz="1400" i="1" dirty="0">
              <a:solidFill>
                <a:schemeClr val="bg1">
                  <a:lumMod val="65000"/>
                </a:schemeClr>
              </a:solidFill>
              <a:sym typeface="Arial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6059388"/>
            <a:ext cx="83165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Rappel : La main d’œuvre et les déplacements seront pris en charge uniquement pendant la période de garantie standard usine</a:t>
            </a:r>
            <a:endParaRPr lang="fr-FR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762000" y="1747838"/>
            <a:ext cx="7559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pic>
        <p:nvPicPr>
          <p:cNvPr id="58373" name="Picture 5" descr="Image Assu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592" t="3581" r="12875" b="3581"/>
          <a:stretch>
            <a:fillRect/>
          </a:stretch>
        </p:blipFill>
        <p:spPr bwMode="auto">
          <a:xfrm>
            <a:off x="8297863" y="5868988"/>
            <a:ext cx="622300" cy="795337"/>
          </a:xfrm>
          <a:prstGeom prst="rect">
            <a:avLst/>
          </a:prstGeom>
          <a:noFill/>
        </p:spPr>
      </p:pic>
      <p:sp>
        <p:nvSpPr>
          <p:cNvPr id="9" name="Rectangle 93"/>
          <p:cNvSpPr txBox="1">
            <a:spLocks noChangeArrowheads="1"/>
          </p:cNvSpPr>
          <p:nvPr/>
        </p:nvSpPr>
        <p:spPr bwMode="gray">
          <a:xfrm>
            <a:off x="2235200" y="209550"/>
            <a:ext cx="6583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r" eaLnBrk="0" hangingPunct="0">
              <a:lnSpc>
                <a:spcPct val="90000"/>
              </a:lnSpc>
              <a:buSzPct val="100000"/>
            </a:pPr>
            <a:r>
              <a:rPr lang="en-US" sz="2400" b="1" dirty="0" smtClean="0">
                <a:solidFill>
                  <a:srgbClr val="FFFFFF"/>
                </a:solidFill>
                <a:sym typeface="Arial" charset="0"/>
              </a:rPr>
              <a:t>Programme d’extension de Garantie </a:t>
            </a:r>
            <a:r>
              <a:rPr lang="en-US" sz="2400" b="1" dirty="0">
                <a:solidFill>
                  <a:srgbClr val="FFFFFF"/>
                </a:solidFill>
                <a:sym typeface="Arial" charset="0"/>
              </a:rPr>
              <a:t>Assure 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467544" y="1218084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C00000"/>
                </a:solidFill>
              </a:rPr>
              <a:t>Re Assure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67544" y="1988964"/>
            <a:ext cx="83081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 Échéance de garantie maximale de 6 ans, après la 1</a:t>
            </a:r>
            <a:r>
              <a:rPr lang="fr-FR" baseline="30000" dirty="0" smtClean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ère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 mise en service.</a:t>
            </a:r>
          </a:p>
          <a:p>
            <a:pPr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 Enregistrement au programme au plus tard dans les 6 mois après la fin de la garantie standard et  12 000 heures de fonctionnement maximum, soit 18 mois après la 1</a:t>
            </a:r>
            <a:r>
              <a:rPr lang="fr-FR" baseline="30000" dirty="0" smtClean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ère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 mise en service. </a:t>
            </a:r>
          </a:p>
          <a:p>
            <a:pPr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 Aucune demande de garantie ne pourra être recevable pendant les 3 mois suivant la date d’enregistrement. </a:t>
            </a:r>
          </a:p>
          <a:p>
            <a:pPr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 Bilan de santé OBLIGATOIRE avant l’enregistrement, à la charge du client, avec le formulaire approprié.</a:t>
            </a:r>
            <a:endParaRPr lang="fr-FR" dirty="0">
              <a:solidFill>
                <a:schemeClr val="accent1">
                  <a:lumMod val="50000"/>
                </a:schemeClr>
              </a:solidFill>
              <a:sym typeface="Arial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65100" y="6596390"/>
            <a:ext cx="83165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Rappel : La main d’œuvre et les déplacements seront pris en charge uniquement pendant la période de garantie standard usine</a:t>
            </a:r>
            <a:endParaRPr lang="fr-FR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 bwMode="auto">
          <a:xfrm>
            <a:off x="5040313" y="4484688"/>
            <a:ext cx="233362" cy="125412"/>
          </a:xfrm>
          <a:prstGeom prst="rightArrow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GB"/>
          </a:p>
        </p:txBody>
      </p:sp>
      <p:sp>
        <p:nvSpPr>
          <p:cNvPr id="8" name="Rectangle 93"/>
          <p:cNvSpPr txBox="1">
            <a:spLocks noChangeArrowheads="1"/>
          </p:cNvSpPr>
          <p:nvPr/>
        </p:nvSpPr>
        <p:spPr bwMode="gray">
          <a:xfrm>
            <a:off x="2235200" y="209550"/>
            <a:ext cx="6583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r" eaLnBrk="0" hangingPunct="0">
              <a:lnSpc>
                <a:spcPct val="90000"/>
              </a:lnSpc>
              <a:buSzPct val="100000"/>
            </a:pPr>
            <a:r>
              <a:rPr lang="en-US" sz="2400" b="1" dirty="0" smtClean="0">
                <a:solidFill>
                  <a:srgbClr val="FFFFFF"/>
                </a:solidFill>
                <a:sym typeface="Arial" charset="0"/>
              </a:rPr>
              <a:t>Programme d’extension de Garantie </a:t>
            </a:r>
            <a:r>
              <a:rPr lang="en-US" sz="2400" b="1" dirty="0">
                <a:solidFill>
                  <a:srgbClr val="FFFFFF"/>
                </a:solidFill>
                <a:sym typeface="Arial" charset="0"/>
              </a:rPr>
              <a:t>Assure 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636712" y="1484784"/>
            <a:ext cx="7848872" cy="43396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hangingPunct="0">
              <a:buSzPct val="100000"/>
            </a:pPr>
            <a:endParaRPr lang="fr-FR" sz="1400" b="1" dirty="0">
              <a:solidFill>
                <a:srgbClr val="000000"/>
              </a:solidFill>
              <a:sym typeface="Arial" charset="0"/>
            </a:endParaRPr>
          </a:p>
          <a:p>
            <a:pPr eaLnBrk="0" hangingPunct="0">
              <a:buSzPct val="100000"/>
            </a:pPr>
            <a:r>
              <a:rPr lang="fr-FR" sz="2000" b="1" dirty="0">
                <a:solidFill>
                  <a:srgbClr val="C00000"/>
                </a:solidFill>
                <a:sym typeface="Arial" charset="0"/>
              </a:rPr>
              <a:t>Obligations de l'utilisateur </a:t>
            </a:r>
            <a:r>
              <a:rPr lang="fr-FR" sz="2000" b="1" dirty="0" smtClean="0">
                <a:solidFill>
                  <a:srgbClr val="C00000"/>
                </a:solidFill>
                <a:sym typeface="Arial" charset="0"/>
              </a:rPr>
              <a:t>final : </a:t>
            </a:r>
            <a:endParaRPr lang="fr-FR" sz="2000" b="1" dirty="0">
              <a:solidFill>
                <a:srgbClr val="C00000"/>
              </a:solidFill>
              <a:sym typeface="Arial" charset="0"/>
            </a:endParaRPr>
          </a:p>
          <a:p>
            <a:pPr eaLnBrk="0" hangingPunct="0">
              <a:buSzPct val="100000"/>
            </a:pPr>
            <a:endParaRPr lang="fr-FR" sz="1600" b="1" dirty="0">
              <a:solidFill>
                <a:srgbClr val="000000"/>
              </a:solidFill>
              <a:sym typeface="Arial" charset="0"/>
            </a:endParaRPr>
          </a:p>
          <a:p>
            <a:pPr eaLnBrk="0" hangingPunct="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fr-FR" sz="2000" dirty="0">
                <a:solidFill>
                  <a:srgbClr val="000000"/>
                </a:solidFill>
                <a:sym typeface="Arial" charset="0"/>
              </a:rPr>
              <a:t> 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Utiliser les pièces d'origine et les lubrifiants 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CompAir</a:t>
            </a:r>
            <a:endParaRPr lang="fr-FR" sz="2000" dirty="0">
              <a:solidFill>
                <a:schemeClr val="accent1">
                  <a:lumMod val="50000"/>
                </a:schemeClr>
              </a:solidFill>
              <a:sym typeface="Arial" charset="0"/>
            </a:endParaRPr>
          </a:p>
          <a:p>
            <a:pPr eaLnBrk="0" hangingPunct="0"/>
            <a:endParaRPr lang="fr-FR" sz="1600" dirty="0">
              <a:solidFill>
                <a:schemeClr val="accent1">
                  <a:lumMod val="50000"/>
                </a:schemeClr>
              </a:solidFill>
              <a:sym typeface="Arial" charset="0"/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 Respecter les programmes 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et fréquences d'entretien Assure</a:t>
            </a:r>
          </a:p>
          <a:p>
            <a:pPr eaLnBrk="0" hangingPunct="0"/>
            <a:endParaRPr lang="fr-FR" sz="1400" dirty="0">
              <a:solidFill>
                <a:schemeClr val="accent1">
                  <a:lumMod val="50000"/>
                </a:schemeClr>
              </a:solidFill>
              <a:sym typeface="Arial" charset="0"/>
            </a:endParaRPr>
          </a:p>
          <a:p>
            <a:pPr algn="ctr" eaLnBrk="0" hangingPunct="0">
              <a:buSzPct val="100000"/>
            </a:pPr>
            <a:r>
              <a:rPr lang="fr-FR" sz="1400" b="1" i="1" dirty="0">
                <a:solidFill>
                  <a:srgbClr val="C00000"/>
                </a:solidFill>
                <a:sym typeface="Arial" charset="0"/>
              </a:rPr>
              <a:t>Le non-respect de ces conditions annule immédiatement la garantie</a:t>
            </a:r>
            <a:r>
              <a:rPr lang="fr-FR" sz="1400" b="1" i="1" dirty="0" smtClean="0">
                <a:solidFill>
                  <a:srgbClr val="C00000"/>
                </a:solidFill>
                <a:sym typeface="Arial" charset="0"/>
              </a:rPr>
              <a:t>.</a:t>
            </a:r>
          </a:p>
          <a:p>
            <a:pPr algn="ctr" eaLnBrk="0" hangingPunct="0">
              <a:buSzPct val="100000"/>
            </a:pPr>
            <a:endParaRPr lang="fr-FR" sz="1600" b="1" i="1" dirty="0">
              <a:solidFill>
                <a:schemeClr val="accent1">
                  <a:lumMod val="50000"/>
                </a:schemeClr>
              </a:solidFill>
              <a:sym typeface="Arial" charset="0"/>
            </a:endParaRPr>
          </a:p>
          <a:p>
            <a:pPr eaLnBrk="0" hangingPunct="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 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Effectuer la mise en service du compresseur  avec le formulaire approprié, obligatoire pour l’enregistrement en ligne sur 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Repsnet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.</a:t>
            </a:r>
            <a:endParaRPr lang="fr-FR" sz="2000" dirty="0">
              <a:solidFill>
                <a:schemeClr val="accent1">
                  <a:lumMod val="50000"/>
                </a:schemeClr>
              </a:solidFill>
              <a:sym typeface="Arial" charset="0"/>
            </a:endParaRPr>
          </a:p>
          <a:p>
            <a:pPr eaLnBrk="0" hangingPunct="0"/>
            <a:endParaRPr lang="fr-FR" sz="1600" dirty="0" smtClean="0">
              <a:solidFill>
                <a:schemeClr val="accent1">
                  <a:lumMod val="50000"/>
                </a:schemeClr>
              </a:solidFill>
              <a:sym typeface="Arial" charset="0"/>
            </a:endParaRPr>
          </a:p>
          <a:p>
            <a:pPr eaLnBrk="0" hangingPunct="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 Enregistrer le compresseur sur le site RepsNet de CompAir dans les 90 jours suivant la mise en service.</a:t>
            </a:r>
          </a:p>
          <a:p>
            <a:pPr eaLnBrk="0" hangingPunct="0">
              <a:buSzPct val="100000"/>
            </a:pPr>
            <a:endParaRPr lang="fr-FR" sz="1600" dirty="0" smtClean="0">
              <a:solidFill>
                <a:schemeClr val="accent1">
                  <a:lumMod val="50000"/>
                </a:schemeClr>
              </a:solidFill>
              <a:sym typeface="Arial" charset="0"/>
            </a:endParaRPr>
          </a:p>
          <a:p>
            <a:pPr algn="ctr" eaLnBrk="0" hangingPunct="0">
              <a:buSzPct val="100000"/>
            </a:pPr>
            <a:r>
              <a:rPr lang="fr-FR" sz="1400" b="1" i="1" dirty="0" smtClean="0">
                <a:solidFill>
                  <a:srgbClr val="C00000"/>
                </a:solidFill>
                <a:sym typeface="Arial" charset="0"/>
              </a:rPr>
              <a:t>Passé </a:t>
            </a:r>
            <a:r>
              <a:rPr lang="fr-FR" sz="1400" b="1" i="1" dirty="0">
                <a:solidFill>
                  <a:srgbClr val="C00000"/>
                </a:solidFill>
                <a:sym typeface="Arial" charset="0"/>
              </a:rPr>
              <a:t>ce délai, l’enregistrement </a:t>
            </a:r>
            <a:r>
              <a:rPr lang="fr-FR" sz="1400" b="1" i="1" dirty="0" smtClean="0">
                <a:solidFill>
                  <a:srgbClr val="C00000"/>
                </a:solidFill>
                <a:sym typeface="Arial" charset="0"/>
              </a:rPr>
              <a:t>est </a:t>
            </a:r>
            <a:r>
              <a:rPr lang="fr-FR" sz="1400" b="1" i="1" dirty="0" smtClean="0">
                <a:solidFill>
                  <a:srgbClr val="C00000"/>
                </a:solidFill>
                <a:sym typeface="Arial" charset="0"/>
              </a:rPr>
              <a:t>impossible</a:t>
            </a:r>
            <a:endParaRPr lang="fr-FR" sz="1400" b="1" i="1" dirty="0">
              <a:solidFill>
                <a:srgbClr val="000000"/>
              </a:solidFill>
              <a:sym typeface="Arial" charset="0"/>
            </a:endParaRPr>
          </a:p>
        </p:txBody>
      </p:sp>
      <p:pic>
        <p:nvPicPr>
          <p:cNvPr id="73735" name="Picture 7" descr="Image Assu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592" t="3581" r="12875" b="3581"/>
          <a:stretch>
            <a:fillRect/>
          </a:stretch>
        </p:blipFill>
        <p:spPr bwMode="auto">
          <a:xfrm>
            <a:off x="8348663" y="5878513"/>
            <a:ext cx="669925" cy="85566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0" y="6059388"/>
            <a:ext cx="83165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Rappel : La main d’œuvre et les déplacements seront pris en charge uniquement pendant la période de garantie standard usine</a:t>
            </a:r>
            <a:endParaRPr lang="fr-FR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3">
      <a:dk1>
        <a:srgbClr val="000000"/>
      </a:dk1>
      <a:lt1>
        <a:srgbClr val="FFFFFF"/>
      </a:lt1>
      <a:dk2>
        <a:srgbClr val="004074"/>
      </a:dk2>
      <a:lt2>
        <a:srgbClr val="FEA501"/>
      </a:lt2>
      <a:accent1>
        <a:srgbClr val="0061B2"/>
      </a:accent1>
      <a:accent2>
        <a:srgbClr val="2A79D0"/>
      </a:accent2>
      <a:accent3>
        <a:srgbClr val="FFFFFF"/>
      </a:accent3>
      <a:accent4>
        <a:srgbClr val="000000"/>
      </a:accent4>
      <a:accent5>
        <a:srgbClr val="AAB7D5"/>
      </a:accent5>
      <a:accent6>
        <a:srgbClr val="256DBC"/>
      </a:accent6>
      <a:hlink>
        <a:srgbClr val="69A2E1"/>
      </a:hlink>
      <a:folHlink>
        <a:srgbClr val="9DC2EB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C427E"/>
        </a:dk2>
        <a:lt2>
          <a:srgbClr val="F19F27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4074"/>
        </a:dk2>
        <a:lt2>
          <a:srgbClr val="FEA501"/>
        </a:lt2>
        <a:accent1>
          <a:srgbClr val="0061B2"/>
        </a:accent1>
        <a:accent2>
          <a:srgbClr val="2A79D0"/>
        </a:accent2>
        <a:accent3>
          <a:srgbClr val="FFFFFF"/>
        </a:accent3>
        <a:accent4>
          <a:srgbClr val="000000"/>
        </a:accent4>
        <a:accent5>
          <a:srgbClr val="AAB7D5"/>
        </a:accent5>
        <a:accent6>
          <a:srgbClr val="256DBC"/>
        </a:accent6>
        <a:hlink>
          <a:srgbClr val="69A2E1"/>
        </a:hlink>
        <a:folHlink>
          <a:srgbClr val="9DC2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1324</TotalTime>
  <Words>239</Words>
  <Application>Microsoft Office PowerPoint</Application>
  <PresentationFormat>Affichage à l'écran (4:3)</PresentationFormat>
  <Paragraphs>61</Paragraphs>
  <Slides>8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Standarddesign</vt:lpstr>
      <vt:lpstr>Diapositive 1</vt:lpstr>
      <vt:lpstr>Diapositive 2</vt:lpstr>
      <vt:lpstr>Diapositive 3</vt:lpstr>
      <vt:lpstr>Diapositive 4</vt:lpstr>
      <vt:lpstr>Diapositive 5</vt:lpstr>
      <vt:lpstr>Programme d’extension de Garantie Assure </vt:lpstr>
      <vt:lpstr>Diapositive 7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Duboc</dc:creator>
  <dc:description>PresentationLoad.com</dc:description>
  <cp:lastModifiedBy>xavier.duboc</cp:lastModifiedBy>
  <cp:revision>364</cp:revision>
  <dcterms:created xsi:type="dcterms:W3CDTF">2007-11-27T23:54:21Z</dcterms:created>
  <dcterms:modified xsi:type="dcterms:W3CDTF">2014-12-29T14:45:31Z</dcterms:modified>
</cp:coreProperties>
</file>